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24"/>
  </p:notesMasterIdLst>
  <p:sldIdLst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3" r:id="rId14"/>
    <p:sldId id="292" r:id="rId15"/>
    <p:sldId id="294" r:id="rId16"/>
    <p:sldId id="295" r:id="rId17"/>
    <p:sldId id="302" r:id="rId18"/>
    <p:sldId id="291" r:id="rId19"/>
    <p:sldId id="298" r:id="rId20"/>
    <p:sldId id="299" r:id="rId21"/>
    <p:sldId id="300" r:id="rId22"/>
    <p:sldId id="301" r:id="rId2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000"/>
    <a:srgbClr val="9E9694"/>
    <a:srgbClr val="9E989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9447"/>
  </p:normalViewPr>
  <p:slideViewPr>
    <p:cSldViewPr showGuides="1">
      <p:cViewPr varScale="1">
        <p:scale>
          <a:sx n="59" d="100"/>
          <a:sy n="59" d="100"/>
        </p:scale>
        <p:origin x="1450" y="5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en-US" altLang="zh-CN" dirty="0">
                <a:latin typeface="Garamond" panose="02020404030301010803" pitchFamily="18" charset="0"/>
              </a:rPr>
            </a:fld>
            <a:endParaRPr lang="en-US" altLang="zh-CN" dirty="0">
              <a:latin typeface="Garamond" panose="020204040303010108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0.jpe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1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1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1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1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1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灯片编号占位符 3"/>
          <p:cNvSpPr txBox="1">
            <a:spLocks noGrp="1"/>
          </p:cNvSpPr>
          <p:nvPr/>
        </p:nvSpPr>
        <p:spPr>
          <a:xfrm>
            <a:off x="4433570" y="6568440"/>
            <a:ext cx="27749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032625" y="4299585"/>
            <a:ext cx="1583690" cy="1511935"/>
          </a:xfrm>
          <a:prstGeom prst="ellipse">
            <a:avLst/>
          </a:prstGeom>
          <a:solidFill>
            <a:srgbClr val="016CB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椭圆 7"/>
          <p:cNvSpPr/>
          <p:nvPr/>
        </p:nvSpPr>
        <p:spPr>
          <a:xfrm>
            <a:off x="4880610" y="4300855"/>
            <a:ext cx="1583690" cy="1511935"/>
          </a:xfrm>
          <a:prstGeom prst="ellipse">
            <a:avLst/>
          </a:prstGeom>
          <a:solidFill>
            <a:srgbClr val="016CB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7" name="椭圆 6"/>
          <p:cNvSpPr/>
          <p:nvPr/>
        </p:nvSpPr>
        <p:spPr>
          <a:xfrm>
            <a:off x="2710180" y="4300855"/>
            <a:ext cx="1583690" cy="1511935"/>
          </a:xfrm>
          <a:prstGeom prst="ellipse">
            <a:avLst/>
          </a:prstGeom>
          <a:solidFill>
            <a:srgbClr val="016CB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椭圆 5"/>
          <p:cNvSpPr/>
          <p:nvPr/>
        </p:nvSpPr>
        <p:spPr>
          <a:xfrm>
            <a:off x="539115" y="4300855"/>
            <a:ext cx="1583690" cy="1511935"/>
          </a:xfrm>
          <a:prstGeom prst="ellipse">
            <a:avLst/>
          </a:prstGeom>
          <a:solidFill>
            <a:srgbClr val="016CB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17" name="椭圆 16"/>
          <p:cNvSpPr/>
          <p:nvPr/>
        </p:nvSpPr>
        <p:spPr>
          <a:xfrm>
            <a:off x="5074920" y="4483735"/>
            <a:ext cx="1195070" cy="114681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/>
              <a:t>z</a:t>
            </a:r>
            <a:endParaRPr lang="en-US" altLang="zh-CN" sz="6600"/>
          </a:p>
        </p:txBody>
      </p:sp>
      <p:pic>
        <p:nvPicPr>
          <p:cNvPr id="19" name="图片 18" descr="03"/>
          <p:cNvPicPr>
            <a:picLocks noChangeAspect="1"/>
          </p:cNvPicPr>
          <p:nvPr/>
        </p:nvPicPr>
        <p:blipFill>
          <a:blip r:embed="rId2"/>
          <a:srcRect l="20678" t="12068" r="20014" b="12500"/>
          <a:stretch>
            <a:fillRect/>
          </a:stretch>
        </p:blipFill>
        <p:spPr>
          <a:xfrm>
            <a:off x="4997450" y="4556760"/>
            <a:ext cx="1350010" cy="107442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904490" y="4483735"/>
            <a:ext cx="1195070" cy="114681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11" name="椭圆 10"/>
          <p:cNvSpPr/>
          <p:nvPr/>
        </p:nvSpPr>
        <p:spPr>
          <a:xfrm>
            <a:off x="733425" y="4482465"/>
            <a:ext cx="1195070" cy="114681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12" name="椭圆 11"/>
          <p:cNvSpPr/>
          <p:nvPr/>
        </p:nvSpPr>
        <p:spPr>
          <a:xfrm>
            <a:off x="7226935" y="4484370"/>
            <a:ext cx="1195070" cy="114681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15" name="图片 14" descr="02"/>
          <p:cNvPicPr>
            <a:picLocks noChangeAspect="1"/>
          </p:cNvPicPr>
          <p:nvPr/>
        </p:nvPicPr>
        <p:blipFill>
          <a:blip r:embed="rId3"/>
          <a:srcRect l="19601" t="12186" r="19824" b="12688"/>
          <a:stretch>
            <a:fillRect/>
          </a:stretch>
        </p:blipFill>
        <p:spPr>
          <a:xfrm>
            <a:off x="2710180" y="4554220"/>
            <a:ext cx="1386205" cy="1075055"/>
          </a:xfrm>
          <a:prstGeom prst="rect">
            <a:avLst/>
          </a:prstGeom>
        </p:spPr>
      </p:pic>
      <p:pic>
        <p:nvPicPr>
          <p:cNvPr id="20" name="图片 19" descr="04"/>
          <p:cNvPicPr>
            <a:picLocks noChangeAspect="1"/>
          </p:cNvPicPr>
          <p:nvPr/>
        </p:nvPicPr>
        <p:blipFill>
          <a:blip r:embed="rId4"/>
          <a:srcRect l="25192" t="21736" r="24857" b="21408"/>
          <a:stretch>
            <a:fillRect/>
          </a:stretch>
        </p:blipFill>
        <p:spPr>
          <a:xfrm>
            <a:off x="7104380" y="4606290"/>
            <a:ext cx="1440180" cy="1024890"/>
          </a:xfrm>
          <a:prstGeom prst="rect">
            <a:avLst/>
          </a:prstGeom>
        </p:spPr>
      </p:pic>
      <p:pic>
        <p:nvPicPr>
          <p:cNvPr id="14" name="图片 13" descr="01"/>
          <p:cNvPicPr>
            <a:picLocks noChangeAspect="1"/>
          </p:cNvPicPr>
          <p:nvPr/>
        </p:nvPicPr>
        <p:blipFill>
          <a:blip r:embed="rId5"/>
          <a:srcRect l="19934" t="10625" r="21295" b="13087"/>
          <a:stretch>
            <a:fillRect/>
          </a:stretch>
        </p:blipFill>
        <p:spPr>
          <a:xfrm rot="1200000">
            <a:off x="621030" y="4524375"/>
            <a:ext cx="1419860" cy="1152525"/>
          </a:xfrm>
          <a:prstGeom prst="rect">
            <a:avLst/>
          </a:prstGeom>
        </p:spPr>
      </p:pic>
      <p:pic>
        <p:nvPicPr>
          <p:cNvPr id="23" name="图片 22" descr="页脚"/>
          <p:cNvPicPr>
            <a:picLocks noChangeAspect="1"/>
          </p:cNvPicPr>
          <p:nvPr/>
        </p:nvPicPr>
        <p:blipFill>
          <a:blip r:embed="rId6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pic>
        <p:nvPicPr>
          <p:cNvPr id="29" name="图片 28" descr="校徽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11266" name="内容占位符 1"/>
          <p:cNvSpPr>
            <a:spLocks noGrp="1"/>
          </p:cNvSpPr>
          <p:nvPr>
            <p:ph idx="1"/>
          </p:nvPr>
        </p:nvSpPr>
        <p:spPr>
          <a:xfrm>
            <a:off x="528638" y="1791653"/>
            <a:ext cx="8229600" cy="1516063"/>
          </a:xfrm>
        </p:spPr>
        <p:txBody>
          <a:bodyPr vert="horz" wrap="square" lIns="91440" tIns="45720" rIns="91440" bIns="45720" numCol="1" rtlCol="0" anchor="t" anchorCtr="0" compatLnSpc="1">
            <a:normAutofit fontScale="97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9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Hiragino Sans GB W6" panose="020B0300000000000000" charset="-122"/>
                <a:ea typeface="Hiragino Sans GB W6" panose="020B0300000000000000" charset="-122"/>
                <a:cs typeface="+mn-cs"/>
              </a:rPr>
              <a:t>液压辅助元件  </a:t>
            </a:r>
            <a:endParaRPr kumimoji="0" lang="zh-CN" altLang="en-US" sz="96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Hiragino Sans GB W6" panose="020B0300000000000000" charset="-122"/>
              <a:ea typeface="Hiragino Sans GB W6" panose="020B0300000000000000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8655" y="3164840"/>
            <a:ext cx="78079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lt"/>
              </a:rPr>
              <a:t>Hydraulic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lt"/>
              </a:rPr>
              <a:t>A</a:t>
            </a:r>
            <a:r>
              <a: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lt"/>
              </a:rPr>
              <a:t>uxiliary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lt"/>
              </a:rPr>
              <a:t>E</a:t>
            </a:r>
            <a:r>
              <a: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lt"/>
              </a:rPr>
              <a:t>lement</a:t>
            </a:r>
            <a:endParaRPr sz="240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430530" y="1652905"/>
            <a:ext cx="3611245" cy="1363345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430530" y="782955"/>
            <a:ext cx="7595870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四、管件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306570" y="6604635"/>
            <a:ext cx="40386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636270" y="1892935"/>
            <a:ext cx="2240280" cy="8616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（1）油管</a:t>
            </a:r>
            <a:endParaRPr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pic>
        <p:nvPicPr>
          <p:cNvPr id="1024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" y="3515360"/>
            <a:ext cx="8385175" cy="2907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365" y="782955"/>
            <a:ext cx="4130040" cy="2550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332740" y="1497965"/>
            <a:ext cx="4514215" cy="1797685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430530" y="782955"/>
            <a:ext cx="7595870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四、管件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306570" y="6604635"/>
            <a:ext cx="40386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349250" y="1498600"/>
            <a:ext cx="4497705" cy="1797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（2）管接头</a:t>
            </a:r>
            <a:endParaRPr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lvl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用于管道或管道与液压元件之间的连接</a:t>
            </a:r>
            <a:r>
              <a:rPr lang="zh-CN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pic>
        <p:nvPicPr>
          <p:cNvPr id="11268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>
                  <a:alpha val="100000"/>
                </a:srgbClr>
              </a:clrFrom>
              <a:clrTo>
                <a:srgbClr val="FE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965" y="3771900"/>
            <a:ext cx="2251075" cy="167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9040" y="572770"/>
            <a:ext cx="3941445" cy="3032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图片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>
                  <a:alpha val="100000"/>
                </a:srgbClr>
              </a:clrFrom>
              <a:clrTo>
                <a:srgbClr val="F8F8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50" y="3444240"/>
            <a:ext cx="3194685" cy="3160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1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070" y="3974465"/>
            <a:ext cx="2685415" cy="26301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250190" y="1195705"/>
            <a:ext cx="8758555" cy="5222875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332105" y="587375"/>
            <a:ext cx="7693660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五、密封装置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306570" y="6604635"/>
            <a:ext cx="40386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250190" y="1195705"/>
            <a:ext cx="8516620" cy="17094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、对密封装置的要求：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）在一定的工作压力和温度范围内具有良好的密封性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）摩擦因数小，摩擦力稳定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zh-CN" altLang="en-US" sz="20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pic>
        <p:nvPicPr>
          <p:cNvPr id="12291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8045" y="2904490"/>
            <a:ext cx="5600700" cy="3368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3"/>
          <p:cNvSpPr>
            <a:spLocks noGrp="1"/>
          </p:cNvSpPr>
          <p:nvPr/>
        </p:nvSpPr>
        <p:spPr>
          <a:xfrm>
            <a:off x="250190" y="2904490"/>
            <a:ext cx="3044825" cy="30829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）耐磨性好，寿命长，不易老化，抗腐蚀能力强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）制造容易，维护使用方便，价格低廉</a:t>
            </a:r>
            <a:endParaRPr lang="zh-CN" altLang="en-US"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332740" y="1497965"/>
            <a:ext cx="4900295" cy="1515745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430530" y="782955"/>
            <a:ext cx="7595870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五、密封装置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306570" y="6604635"/>
            <a:ext cx="40386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332105" y="1498600"/>
            <a:ext cx="4900930" cy="15151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、密封装置的种类：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）间歇密封   （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形密封圈</a:t>
            </a:r>
            <a:endParaRPr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pic>
        <p:nvPicPr>
          <p:cNvPr id="13317" name="图片 7"/>
          <p:cNvPicPr>
            <a:picLocks noChangeAspect="1"/>
          </p:cNvPicPr>
          <p:nvPr/>
        </p:nvPicPr>
        <p:blipFill>
          <a:blip r:embed="rId4"/>
          <a:srcRect l="16924" t="9767" r="25055" b="10526"/>
          <a:stretch>
            <a:fillRect/>
          </a:stretch>
        </p:blipFill>
        <p:spPr>
          <a:xfrm>
            <a:off x="332105" y="3166110"/>
            <a:ext cx="3983355" cy="3078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705" y="998220"/>
            <a:ext cx="3601720" cy="2383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215" y="3832860"/>
            <a:ext cx="4474210" cy="1745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332740" y="1569720"/>
            <a:ext cx="4900295" cy="1515745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430530" y="782955"/>
            <a:ext cx="7595870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五、密封装置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306570" y="6604635"/>
            <a:ext cx="40386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635635" y="1669415"/>
            <a:ext cx="4597400" cy="1416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、密封装置的种类：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400" b="1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）唇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形密封圈</a:t>
            </a:r>
            <a:endParaRPr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pic>
        <p:nvPicPr>
          <p:cNvPr id="14339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0880000">
            <a:off x="5790565" y="469265"/>
            <a:ext cx="3147060" cy="3953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680" y="3116580"/>
            <a:ext cx="6337935" cy="2869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1" name="文本框 8"/>
          <p:cNvSpPr txBox="1"/>
          <p:nvPr/>
        </p:nvSpPr>
        <p:spPr>
          <a:xfrm>
            <a:off x="6151245" y="4846955"/>
            <a:ext cx="27590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</a:rPr>
              <a:t>型密封圈</a:t>
            </a:r>
            <a:endParaRPr lang="zh-CN" altLang="en-US" sz="2000" b="1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332105" y="692785"/>
            <a:ext cx="3985895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“</a:t>
            </a:r>
            <a:r>
              <a:rPr lang="zh-CN" altLang="en-US" sz="28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蛟龙</a:t>
            </a:r>
            <a:r>
              <a:rPr lang="en-US" altLang="zh-CN" sz="28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”</a:t>
            </a:r>
            <a:r>
              <a:rPr lang="zh-CN" altLang="en-US" sz="28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号液压故障</a:t>
            </a:r>
            <a:endParaRPr lang="zh-CN" altLang="en-US" sz="28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306570" y="6604635"/>
            <a:ext cx="40386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539115" y="1772920"/>
            <a:ext cx="2816225" cy="4899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2</a:t>
            </a:r>
            <a:r>
              <a:rPr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012年6月18日，“蛟龙”号载人深潜器将开始它的第二次下潜，并有可能挑战7000米深度。但是工作人员在进行例行甲板检查时，发现蛟龙号的液压系统出现了故障</a:t>
            </a:r>
            <a:r>
              <a:rPr lang="zh-CN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just" defTabSz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just" defTabSz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现场故障排查，发现是主液压原系统出现了漏油的故障，原来罪魁祸首是液压管道上一个非常小的看不见的一个小眼，就是这一个小孔在几次的海试的过程当中可能有海水进去，慢慢演变成了一个爆裂的裂纹。</a:t>
            </a:r>
            <a:endParaRPr lang="zh-CN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just" defTabSz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pic>
        <p:nvPicPr>
          <p:cNvPr id="5" name="图片 4" descr="蛟龙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75" y="1467485"/>
            <a:ext cx="5391706" cy="3600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188970" y="5301615"/>
            <a:ext cx="59550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altLang="en-US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液压系统是一个整体系统，任何一个</a:t>
            </a:r>
            <a:r>
              <a:rPr lang="zh-CN" altLang="en-US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组成都是重要的！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3"/>
          <p:cNvSpPr/>
          <p:nvPr/>
        </p:nvSpPr>
        <p:spPr>
          <a:xfrm>
            <a:off x="417830" y="925195"/>
            <a:ext cx="8319135" cy="4866640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灯片编号占位符 3"/>
          <p:cNvSpPr txBox="1">
            <a:spLocks noGrp="1"/>
          </p:cNvSpPr>
          <p:nvPr/>
        </p:nvSpPr>
        <p:spPr>
          <a:xfrm>
            <a:off x="4372652" y="6590006"/>
            <a:ext cx="397427" cy="3650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0" tIns="45710" rIns="91420" bIns="4571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fld id="{9A0DB2DC-4C9A-4742-B13C-FB6460FD3503}" type="slidenum">
              <a:rPr lang="en-US" altLang="zh-CN" sz="1800" dirty="0">
                <a:solidFill>
                  <a:srgbClr val="253947"/>
                </a:solidFill>
              </a:rPr>
            </a:fld>
            <a:endParaRPr lang="en-US" altLang="zh-CN" sz="1800" dirty="0">
              <a:solidFill>
                <a:srgbClr val="253947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090" y="99754"/>
            <a:ext cx="2316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9" y="71185"/>
            <a:ext cx="304102" cy="3041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745" y="400681"/>
            <a:ext cx="9169395" cy="76184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6" name="图片 5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2379" y="6088461"/>
            <a:ext cx="9170030" cy="976427"/>
          </a:xfrm>
          <a:prstGeom prst="rect">
            <a:avLst/>
          </a:prstGeom>
        </p:spPr>
      </p:pic>
      <p:pic>
        <p:nvPicPr>
          <p:cNvPr id="7" name="图片 6" descr="09384971254b59b316542a7cea96ba5a"/>
          <p:cNvPicPr>
            <a:picLocks noChangeAspect="1"/>
          </p:cNvPicPr>
          <p:nvPr/>
        </p:nvPicPr>
        <p:blipFill>
          <a:blip r:embed="rId4"/>
          <a:srcRect l="5488" t="5707" r="12805"/>
          <a:stretch>
            <a:fillRect/>
          </a:stretch>
        </p:blipFill>
        <p:spPr>
          <a:xfrm>
            <a:off x="636693" y="1135287"/>
            <a:ext cx="723749" cy="10710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9310" y="1266190"/>
            <a:ext cx="7483475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课堂作业</a:t>
            </a:r>
            <a:endParaRPr lang="zh-CN" altLang="en-US" sz="3200" b="1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zh-CN" altLang="en-US" sz="24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（注明：班级、姓名、学号）</a:t>
            </a:r>
            <a:endParaRPr lang="zh-CN" altLang="en-US" sz="2400" b="1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3200" b="1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1. 密封装置有哪些？其对应的工作原理是什么？</a:t>
            </a:r>
            <a:endParaRPr lang="zh-CN" altLang="en-US" sz="2800" b="1" dirty="0">
              <a:solidFill>
                <a:schemeClr val="accent2"/>
              </a:solidFill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chemeClr val="accent2"/>
              </a:solidFill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2. 简述蓄能器的工作原理。</a:t>
            </a:r>
            <a:endParaRPr lang="zh-CN" altLang="en-US" sz="2800" b="1" dirty="0">
              <a:solidFill>
                <a:schemeClr val="accent2"/>
              </a:solidFill>
              <a:sym typeface="+mn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endParaRPr lang="zh-CN" altLang="en-US" sz="2800" b="1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3"/>
          <p:cNvSpPr/>
          <p:nvPr/>
        </p:nvSpPr>
        <p:spPr>
          <a:xfrm>
            <a:off x="206375" y="672465"/>
            <a:ext cx="8728075" cy="5721985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灯片编号占位符 3"/>
          <p:cNvSpPr txBox="1">
            <a:spLocks noGrp="1"/>
          </p:cNvSpPr>
          <p:nvPr/>
        </p:nvSpPr>
        <p:spPr>
          <a:xfrm>
            <a:off x="4372652" y="6590006"/>
            <a:ext cx="397427" cy="3650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0" tIns="45710" rIns="91420" bIns="4571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fld id="{9A0DB2DC-4C9A-4742-B13C-FB6460FD3503}" type="slidenum">
              <a:rPr lang="en-US" altLang="zh-CN" sz="1800" dirty="0">
                <a:solidFill>
                  <a:srgbClr val="253947"/>
                </a:solidFill>
              </a:rPr>
            </a:fld>
            <a:endParaRPr lang="en-US" altLang="zh-CN" sz="1800" dirty="0">
              <a:solidFill>
                <a:srgbClr val="253947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090" y="99754"/>
            <a:ext cx="2316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9" y="71185"/>
            <a:ext cx="304102" cy="3041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745" y="400681"/>
            <a:ext cx="9169395" cy="76184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6" name="图片 5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2379" y="6088461"/>
            <a:ext cx="9170030" cy="976427"/>
          </a:xfrm>
          <a:prstGeom prst="rect">
            <a:avLst/>
          </a:prstGeom>
        </p:spPr>
      </p:pic>
      <p:pic>
        <p:nvPicPr>
          <p:cNvPr id="7" name="图片 6" descr="09384971254b59b316542a7cea96ba5a"/>
          <p:cNvPicPr>
            <a:picLocks noChangeAspect="1"/>
          </p:cNvPicPr>
          <p:nvPr/>
        </p:nvPicPr>
        <p:blipFill>
          <a:blip r:embed="rId4"/>
          <a:srcRect l="5488" t="5707" r="12805"/>
          <a:stretch>
            <a:fillRect/>
          </a:stretch>
        </p:blipFill>
        <p:spPr>
          <a:xfrm>
            <a:off x="304165" y="811530"/>
            <a:ext cx="596900" cy="883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1800" y="811530"/>
            <a:ext cx="8402955" cy="584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课堂作业答案</a:t>
            </a:r>
            <a:endParaRPr lang="zh-CN" altLang="en-US" sz="3200" b="1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1600" b="1" dirty="0">
              <a:solidFill>
                <a:schemeClr val="accent2"/>
              </a:solidFill>
              <a:sym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1600" b="1" dirty="0">
              <a:solidFill>
                <a:schemeClr val="accent2"/>
              </a:solidFill>
              <a:sym typeface="+mn-ea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1. 密封装置有哪些？其对应的工作原理是什么？</a:t>
            </a:r>
            <a:endParaRPr lang="zh-CN" altLang="en-US" sz="2000" b="1" dirty="0">
              <a:solidFill>
                <a:schemeClr val="accent2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答：密封装置主要有以下几种：</a:t>
            </a:r>
            <a:endParaRPr lang="en-US" altLang="zh-CN" sz="20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）间隙密封：是利用相对运动零件之间微小间隙起密封作用。</a:t>
            </a:r>
            <a:endParaRPr lang="en-US" altLang="zh-CN" sz="20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O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形密封圈：随着压力增大，密封件与密封表面的接触应力自动提高，从而增强密封作用，并且在磨损后具有自动补偿的能力。</a:t>
            </a:r>
            <a:endParaRPr lang="en-US" altLang="zh-CN" sz="20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）唇形密封圈：依靠密封圈的唇口受液压力作用变形，使唇边贴紧密封面而进行密封的，液压力越高，唇边贴得越紧，并且具有磨损后自动补偿的能力。</a:t>
            </a:r>
            <a:endParaRPr lang="en-US" altLang="zh-CN" sz="20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）组合密封装置：两个以上的元件组成的密封装置，主要靠密封件的变形来达到密封目的。</a:t>
            </a:r>
            <a:endParaRPr lang="zh-CN" altLang="en-US" sz="20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endParaRPr lang="zh-CN" altLang="en-US" sz="2000" b="1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3"/>
          <p:cNvSpPr/>
          <p:nvPr/>
        </p:nvSpPr>
        <p:spPr>
          <a:xfrm>
            <a:off x="332740" y="672465"/>
            <a:ext cx="8447405" cy="5415915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灯片编号占位符 3"/>
          <p:cNvSpPr txBox="1">
            <a:spLocks noGrp="1"/>
          </p:cNvSpPr>
          <p:nvPr/>
        </p:nvSpPr>
        <p:spPr>
          <a:xfrm>
            <a:off x="4372652" y="6590006"/>
            <a:ext cx="397427" cy="3650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0" tIns="45710" rIns="91420" bIns="4571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fld id="{9A0DB2DC-4C9A-4742-B13C-FB6460FD3503}" type="slidenum">
              <a:rPr lang="en-US" altLang="zh-CN" sz="1800" dirty="0">
                <a:solidFill>
                  <a:srgbClr val="253947"/>
                </a:solidFill>
              </a:rPr>
            </a:fld>
            <a:endParaRPr lang="en-US" altLang="zh-CN" sz="1800" dirty="0">
              <a:solidFill>
                <a:srgbClr val="253947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090" y="99754"/>
            <a:ext cx="2316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9" y="71185"/>
            <a:ext cx="304102" cy="3041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745" y="400681"/>
            <a:ext cx="9169395" cy="76184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6" name="图片 5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2379" y="6088461"/>
            <a:ext cx="9170030" cy="976427"/>
          </a:xfrm>
          <a:prstGeom prst="rect">
            <a:avLst/>
          </a:prstGeom>
        </p:spPr>
      </p:pic>
      <p:pic>
        <p:nvPicPr>
          <p:cNvPr id="7" name="图片 6" descr="09384971254b59b316542a7cea96ba5a"/>
          <p:cNvPicPr>
            <a:picLocks noChangeAspect="1"/>
          </p:cNvPicPr>
          <p:nvPr/>
        </p:nvPicPr>
        <p:blipFill>
          <a:blip r:embed="rId4"/>
          <a:srcRect l="5488" t="5707" r="12805"/>
          <a:stretch>
            <a:fillRect/>
          </a:stretch>
        </p:blipFill>
        <p:spPr>
          <a:xfrm>
            <a:off x="487680" y="782955"/>
            <a:ext cx="596900" cy="883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905" y="883285"/>
            <a:ext cx="7957820" cy="492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课堂作业答案</a:t>
            </a:r>
            <a:endParaRPr lang="zh-CN" altLang="en-US" sz="3200" b="1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1600" b="1" dirty="0">
              <a:solidFill>
                <a:schemeClr val="accent2"/>
              </a:solidFill>
              <a:sym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1600" b="1" dirty="0">
              <a:solidFill>
                <a:schemeClr val="accent2"/>
              </a:solidFill>
              <a:sym typeface="+mn-ea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 简述蓄能器的工作原理。</a:t>
            </a:r>
            <a:endParaRPr lang="en-US" altLang="zh-CN" sz="2000" b="1" dirty="0">
              <a:solidFill>
                <a:schemeClr val="accent2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答：蓄能器分类不同，其对应不同的工作原理</a:t>
            </a: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endParaRPr lang="en-US" altLang="zh-CN" sz="20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1)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重力加载式蓄能器 工作原理：利用重锤的重力加载，以位能的形式储存能量。产生的压力取决于重锤的重量和柱塞的直径；</a:t>
            </a:r>
            <a:endParaRPr lang="en-US" altLang="zh-CN" sz="20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）弹簧加载式蓄能器 工作原理：利用弹簧的压缩储存能量，产生的压力取决于弹簧的刚度和压缩量；</a:t>
            </a:r>
            <a:endParaRPr lang="en-US" altLang="zh-CN" sz="20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）气体加载式（活塞式）蓄能器  工作原理：浮动活塞不仅将气液隔开，而且将液体的压力能转换为气体的压力能储存；</a:t>
            </a:r>
            <a:endParaRPr lang="en-US" altLang="zh-CN" sz="20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）气体加载式（囊式）蓄能器  工作原理：安装在均质无缝钢瓶内的气囊将液气隔离，液体的压力能经气囊转换为气体的压力能储存。        </a:t>
            </a:r>
            <a:endParaRPr lang="zh-CN" altLang="en-US" sz="2000" b="1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3"/>
          <p:cNvSpPr/>
          <p:nvPr/>
        </p:nvSpPr>
        <p:spPr>
          <a:xfrm>
            <a:off x="417830" y="1065530"/>
            <a:ext cx="8319135" cy="4726305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灯片编号占位符 3"/>
          <p:cNvSpPr txBox="1">
            <a:spLocks noGrp="1"/>
          </p:cNvSpPr>
          <p:nvPr/>
        </p:nvSpPr>
        <p:spPr>
          <a:xfrm>
            <a:off x="4372652" y="6590006"/>
            <a:ext cx="397427" cy="3650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0" tIns="45710" rIns="91420" bIns="4571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fld id="{9A0DB2DC-4C9A-4742-B13C-FB6460FD3503}" type="slidenum">
              <a:rPr lang="en-US" altLang="zh-CN" sz="1800" dirty="0">
                <a:solidFill>
                  <a:srgbClr val="253947"/>
                </a:solidFill>
              </a:rPr>
            </a:fld>
            <a:endParaRPr lang="en-US" altLang="zh-CN" sz="1800" dirty="0">
              <a:solidFill>
                <a:srgbClr val="253947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090" y="99754"/>
            <a:ext cx="2316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9" y="71185"/>
            <a:ext cx="304102" cy="3041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745" y="400681"/>
            <a:ext cx="9169395" cy="76184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6" name="图片 5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2379" y="6088461"/>
            <a:ext cx="9170030" cy="976427"/>
          </a:xfrm>
          <a:prstGeom prst="rect">
            <a:avLst/>
          </a:prstGeom>
        </p:spPr>
      </p:pic>
      <p:pic>
        <p:nvPicPr>
          <p:cNvPr id="7" name="图片 6" descr="09384971254b59b316542a7cea96ba5a"/>
          <p:cNvPicPr>
            <a:picLocks noChangeAspect="1"/>
          </p:cNvPicPr>
          <p:nvPr/>
        </p:nvPicPr>
        <p:blipFill>
          <a:blip r:embed="rId4"/>
          <a:srcRect l="5488" t="5707" r="12805"/>
          <a:stretch>
            <a:fillRect/>
          </a:stretch>
        </p:blipFill>
        <p:spPr>
          <a:xfrm>
            <a:off x="915458" y="1277527"/>
            <a:ext cx="723749" cy="10710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9945" y="1190625"/>
            <a:ext cx="7483475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课外作业</a:t>
            </a:r>
            <a:endParaRPr lang="zh-CN" altLang="en-US" sz="3200" b="1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zh-CN" altLang="en-US" sz="24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（注明：班级、姓名、学号）</a:t>
            </a:r>
            <a:endParaRPr lang="zh-CN" altLang="en-US" sz="2400" b="1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3200" b="1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教材</a:t>
            </a: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P131  T5-3</a:t>
            </a:r>
            <a:endParaRPr lang="en-US" altLang="zh-CN" sz="2800" b="1" dirty="0">
              <a:solidFill>
                <a:srgbClr val="C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C00000"/>
              </a:solidFill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2"/>
                </a:solidFill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2"/>
                </a:solidFill>
                <a:sym typeface="+mn-ea"/>
              </a:rPr>
              <a:t>.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教材</a:t>
            </a: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P131  T5-4</a:t>
            </a:r>
            <a:endParaRPr lang="zh-CN" altLang="en-US" sz="2800" b="1" dirty="0">
              <a:solidFill>
                <a:schemeClr val="accent2"/>
              </a:solidFill>
              <a:sym typeface="+mn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endParaRPr lang="zh-CN" altLang="en-US" sz="2800" b="1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231775" y="1307465"/>
            <a:ext cx="8771890" cy="5138420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332105" y="628650"/>
            <a:ext cx="5520055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</a:rPr>
              <a:t>一、蓄能器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0" name="Rectangle 3"/>
          <p:cNvSpPr>
            <a:spLocks noGrp="1"/>
          </p:cNvSpPr>
          <p:nvPr/>
        </p:nvSpPr>
        <p:spPr>
          <a:xfrm>
            <a:off x="332740" y="2070100"/>
            <a:ext cx="3999865" cy="50673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、蓄能器的功用：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）作辅助动力源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）补偿泄漏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）作紧急动力源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）吸收脉动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）缓和液压冲击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432935" y="6604635"/>
            <a:ext cx="27749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5" name="图片 4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pic>
        <p:nvPicPr>
          <p:cNvPr id="5123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385" y="1958340"/>
            <a:ext cx="5668963" cy="3840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333375" y="1379220"/>
            <a:ext cx="8528685" cy="11969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C3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1、蓄能器是液压系统中一种储存和释放油液压力能的装置。</a:t>
            </a:r>
            <a:endParaRPr lang="zh-CN" altLang="en-US" sz="2400" b="1" dirty="0">
              <a:solidFill>
                <a:srgbClr val="C3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0" y="5869305"/>
            <a:ext cx="2806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ym typeface="+mn-ea"/>
              </a:rPr>
              <a:t>囊式蓄能器工作过程</a:t>
            </a:r>
            <a:endParaRPr lang="zh-CN" altLang="en-US" sz="2000" b="1" dirty="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3"/>
          <p:cNvSpPr/>
          <p:nvPr/>
        </p:nvSpPr>
        <p:spPr>
          <a:xfrm>
            <a:off x="186055" y="476885"/>
            <a:ext cx="8833485" cy="6113780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灯片编号占位符 3"/>
          <p:cNvSpPr txBox="1">
            <a:spLocks noGrp="1"/>
          </p:cNvSpPr>
          <p:nvPr/>
        </p:nvSpPr>
        <p:spPr>
          <a:xfrm>
            <a:off x="4372652" y="6590006"/>
            <a:ext cx="397427" cy="3650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0" tIns="45710" rIns="91420" bIns="4571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fld id="{9A0DB2DC-4C9A-4742-B13C-FB6460FD3503}" type="slidenum">
              <a:rPr lang="en-US" altLang="zh-CN" sz="1800" dirty="0">
                <a:solidFill>
                  <a:srgbClr val="253947"/>
                </a:solidFill>
              </a:rPr>
            </a:fld>
            <a:endParaRPr lang="en-US" altLang="zh-CN" sz="1800" dirty="0">
              <a:solidFill>
                <a:srgbClr val="253947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090" y="99754"/>
            <a:ext cx="2316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9" y="71185"/>
            <a:ext cx="304102" cy="3041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745" y="400681"/>
            <a:ext cx="9169395" cy="76184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6" name="图片 5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2379" y="6088461"/>
            <a:ext cx="9170030" cy="976427"/>
          </a:xfrm>
          <a:prstGeom prst="rect">
            <a:avLst/>
          </a:prstGeom>
        </p:spPr>
      </p:pic>
      <p:pic>
        <p:nvPicPr>
          <p:cNvPr id="7" name="图片 6" descr="09384971254b59b316542a7cea96ba5a"/>
          <p:cNvPicPr>
            <a:picLocks noChangeAspect="1"/>
          </p:cNvPicPr>
          <p:nvPr/>
        </p:nvPicPr>
        <p:blipFill>
          <a:blip r:embed="rId4"/>
          <a:srcRect l="5488" t="5707" r="12805"/>
          <a:stretch>
            <a:fillRect/>
          </a:stretch>
        </p:blipFill>
        <p:spPr>
          <a:xfrm>
            <a:off x="332740" y="607695"/>
            <a:ext cx="777240" cy="1150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4795" y="612775"/>
            <a:ext cx="8754745" cy="652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课外作业答案</a:t>
            </a:r>
            <a:endParaRPr lang="zh-CN" altLang="en-US" sz="3200" b="1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1600" b="1" dirty="0">
              <a:solidFill>
                <a:schemeClr val="accent2"/>
              </a:solidFill>
              <a:sym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1600" b="1" dirty="0">
              <a:solidFill>
                <a:schemeClr val="accent2"/>
              </a:solidFill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accent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教材</a:t>
            </a:r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P131  T5-3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答：油箱作用：是储存液压系统所需的足够油液、散发油液中的热量、分离油液中的气体及沉淀污物等。另外，对于中小型液压系统，往往把泵装置合一些元件安装在油箱顶板上使液压系统结构紧凑。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accent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教材</a:t>
            </a:r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P131  T5-4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答：如果液压泵的吸油口安装精过滤器，精过滤器的阻力较大，会降低管路的通流能力，液压泵会出现空穴现象，影响液压泵的正常工作。</a:t>
            </a:r>
            <a:endParaRPr lang="zh-CN" altLang="en-US" sz="2400" b="1" dirty="0">
              <a:solidFill>
                <a:schemeClr val="accent2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    </a:t>
            </a:r>
            <a:endParaRPr lang="zh-CN" altLang="en-US" sz="2400" b="1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283210" y="1707515"/>
            <a:ext cx="4133850" cy="4053840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332105" y="842645"/>
            <a:ext cx="5520055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</a:rPr>
              <a:t>二、过滤器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432935" y="6604635"/>
            <a:ext cx="27749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5" name="图片 4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664210" y="2219960"/>
            <a:ext cx="3372485" cy="31724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1、过滤器</a:t>
            </a:r>
            <a:r>
              <a:rPr lang="zh-CN" altLang="en-US" sz="2400" b="1" dirty="0">
                <a:solidFill>
                  <a:srgbClr val="C3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用于滤去油液中的杂质，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维护油液的清洁，防止油液污染，保证系统压力正常工作。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148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9935" y="534670"/>
            <a:ext cx="4432300" cy="6069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283210" y="1467485"/>
            <a:ext cx="4133850" cy="4631690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332105" y="770890"/>
            <a:ext cx="5520055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</a:rPr>
              <a:t>二、过滤器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432935" y="6604635"/>
            <a:ext cx="27749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5" name="图片 4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356870" y="1539240"/>
            <a:ext cx="3985895" cy="46215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C3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2、过滤器的选用：</a:t>
            </a:r>
            <a:endParaRPr lang="zh-CN" altLang="en-US" sz="2400" b="1" dirty="0">
              <a:solidFill>
                <a:srgbClr val="C3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（注意粗过滤器/精过滤器安放位置）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（1）过滤精度要满足系统要求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（2）要有足够的通流能力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（3）要有一定的机械强度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（4）其他方面如更换要求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147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8815" y="1769745"/>
            <a:ext cx="4741545" cy="2993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384165" y="4998085"/>
            <a:ext cx="2806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ym typeface="+mn-ea"/>
              </a:rPr>
              <a:t>管道过滤器</a:t>
            </a:r>
            <a:endParaRPr lang="zh-CN" altLang="en-US" sz="2000" b="1" dirty="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299085" y="1566545"/>
            <a:ext cx="4316730" cy="4053840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332105" y="659765"/>
            <a:ext cx="7790815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</a:rPr>
              <a:t>三、油箱、热交换器及压力表辅件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432935" y="6604635"/>
            <a:ext cx="27749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5" name="图片 4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679450" y="2007235"/>
            <a:ext cx="3470275" cy="31724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C3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1、油箱的主要功用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是储存液压系统所需的足够油液、散发油液中的热量、分离油液中的气体和沉淀物等。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19015" y="1172845"/>
            <a:ext cx="4019550" cy="5601970"/>
            <a:chOff x="8476" y="1826"/>
            <a:chExt cx="5887" cy="882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76" y="1826"/>
              <a:ext cx="5887" cy="855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文本框 9"/>
            <p:cNvSpPr txBox="1"/>
            <p:nvPr/>
          </p:nvSpPr>
          <p:spPr>
            <a:xfrm>
              <a:off x="9210" y="10020"/>
              <a:ext cx="44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ym typeface="+mn-ea"/>
                </a:rPr>
                <a:t>分离式液压油箱</a:t>
              </a:r>
              <a:endParaRPr lang="zh-CN" altLang="en-US" sz="2000" b="1" dirty="0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170815" y="1268730"/>
            <a:ext cx="5085080" cy="5335270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332105" y="659765"/>
            <a:ext cx="7790815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</a:rPr>
              <a:t>三、油箱、热交换器及压力表辅件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432935" y="6604635"/>
            <a:ext cx="27749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5" name="图片 4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242570" y="1340485"/>
            <a:ext cx="4958080" cy="52508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C3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2、油箱设计时应注意的问题：</a:t>
            </a:r>
            <a:endParaRPr lang="zh-CN" altLang="en-US" sz="2400" b="1" dirty="0">
              <a:solidFill>
                <a:srgbClr val="C3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（1）根据热平衡确定容量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（2）设置过滤器，要有足够的通流能力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（3）底部做成适当的斜度，并安设油塞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（4）油箱侧面安装油位指示器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（5）吸油管和回油管要用隔板分开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（6）大中型油箱要设起吊钩或孔。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55895" y="1159510"/>
            <a:ext cx="3864631" cy="5601970"/>
            <a:chOff x="8476" y="1826"/>
            <a:chExt cx="5887" cy="882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76" y="1826"/>
              <a:ext cx="5887" cy="855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9210" y="10020"/>
              <a:ext cx="44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ym typeface="+mn-ea"/>
                </a:rPr>
                <a:t>分离式液压油箱</a:t>
              </a:r>
              <a:endParaRPr lang="zh-CN" altLang="en-US" sz="2000" b="1" dirty="0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105410" y="1195705"/>
            <a:ext cx="8898255" cy="2073275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191135" y="587375"/>
            <a:ext cx="7397115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三、油箱、热交换器及压力表辅件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432935" y="6604635"/>
            <a:ext cx="27749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5" name="图片 4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105410" y="1195705"/>
            <a:ext cx="8898255" cy="22580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、热交换器是加热器和冷却器的总称。</a:t>
            </a:r>
            <a:endParaRPr lang="zh-CN" altLang="en-US" sz="2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液压系统的大部分能量损失转化为热量后，除部分散发到周围空间外，大部分使油液温度升高。若长时间油温过高，则会产生油液黏度下降，油液泄漏增加，密封材料老化等一系列问题，严重影响液压系统正常工作。</a:t>
            </a:r>
            <a:endParaRPr lang="zh-CN" altLang="en-US" sz="2000" b="1" dirty="0">
              <a:solidFill>
                <a:srgbClr val="C3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8195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05" y="3340418"/>
            <a:ext cx="3292475" cy="2622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9665" y="3269615"/>
            <a:ext cx="5334000" cy="3002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27568" y="6089015"/>
            <a:ext cx="290159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ym typeface="+mn-ea"/>
              </a:rPr>
              <a:t>管壳式热交换器</a:t>
            </a:r>
            <a:endParaRPr lang="zh-CN" altLang="en-US" sz="2000" b="1" dirty="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217805" y="1195705"/>
            <a:ext cx="8645525" cy="1791970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429895" y="587375"/>
            <a:ext cx="7595870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三、油箱、热交换器及压力表辅件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7060" y="2875280"/>
            <a:ext cx="3098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6600"/>
          </a:p>
        </p:txBody>
      </p:sp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432935" y="6604635"/>
            <a:ext cx="27749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pic>
        <p:nvPicPr>
          <p:cNvPr id="5" name="图片 4" descr="页脚"/>
          <p:cNvPicPr>
            <a:picLocks noChangeAspect="1"/>
          </p:cNvPicPr>
          <p:nvPr/>
        </p:nvPicPr>
        <p:blipFill>
          <a:blip r:embed="rId3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332105" y="1195705"/>
            <a:ext cx="8671560" cy="17913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、压力表辅件包括压力表及压力表开关。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）压力表用来观测系统各个工作点的压力。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）压力表开关用于切断和接通压力表与油路的通道。</a:t>
            </a:r>
            <a:endParaRPr lang="zh-CN" altLang="en-US" sz="2000" b="1" dirty="0">
              <a:solidFill>
                <a:srgbClr val="C3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80940" y="6214745"/>
            <a:ext cx="3240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zh-CN" altLang="en-US" sz="2000" b="1" dirty="0">
                <a:sym typeface="+mn-ea"/>
              </a:rPr>
              <a:t>弹簧管压力表及内部结构</a:t>
            </a:r>
            <a:endParaRPr lang="zh-CN" altLang="en-US" sz="2000" b="1" dirty="0">
              <a:sym typeface="+mn-ea"/>
            </a:endParaRPr>
          </a:p>
        </p:txBody>
      </p:sp>
      <p:pic>
        <p:nvPicPr>
          <p:cNvPr id="9221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D">
                  <a:alpha val="100000"/>
                </a:srgbClr>
              </a:clrFrom>
              <a:clrTo>
                <a:srgbClr val="FFFF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70" y="3060700"/>
            <a:ext cx="2199005" cy="3543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6915" y="3070225"/>
            <a:ext cx="5606415" cy="3144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9000"/>
          </a:blip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圆角矩形 3"/>
          <p:cNvSpPr/>
          <p:nvPr/>
        </p:nvSpPr>
        <p:spPr>
          <a:xfrm>
            <a:off x="250190" y="1195705"/>
            <a:ext cx="8645525" cy="1842770"/>
          </a:xfrm>
          <a:prstGeom prst="roundRect">
            <a:avLst>
              <a:gd name="adj" fmla="val 4486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66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Grp="1"/>
          </p:cNvSpPr>
          <p:nvPr>
            <p:ph type="body" sz="half" idx="1"/>
          </p:nvPr>
        </p:nvSpPr>
        <p:spPr>
          <a:xfrm>
            <a:off x="429895" y="587375"/>
            <a:ext cx="7595870" cy="60833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111E2C"/>
                </a:solidFill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四、管件</a:t>
            </a:r>
            <a:endParaRPr lang="zh-CN" altLang="en-US" sz="3600" b="1" dirty="0">
              <a:solidFill>
                <a:srgbClr val="111E2C"/>
              </a:solidFill>
              <a:latin typeface="Hiragino Sans GB W6" panose="020B0300000000000000" charset="-122"/>
              <a:ea typeface="Hiragino Sans GB W6" panose="020B03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70" y="99060"/>
            <a:ext cx="21393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zh-CN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江漢</a:t>
            </a:r>
            <a:r>
              <a:rPr lang="zh-CN" altLang="en-US" sz="1200">
                <a:solidFill>
                  <a:srgbClr val="063644"/>
                </a:solidFill>
                <a:latin typeface="新宋体" panose="02010609030101010101" charset="-122"/>
                <a:ea typeface="新宋体" panose="02010609030101010101" charset="-122"/>
                <a:cs typeface="Yuanti TC Regular" panose="02010600040101010101" charset="-122"/>
              </a:rPr>
              <a:t>大学</a:t>
            </a:r>
            <a:r>
              <a:rPr lang="zh-CN" altLang="en-US" sz="1200">
                <a:solidFill>
                  <a:srgbClr val="063644"/>
                </a:solidFill>
                <a:latin typeface="Yuanti TC Regular" panose="02010600040101010101" charset="-122"/>
                <a:ea typeface="Yuanti TC Regular" panose="02010600040101010101" charset="-122"/>
                <a:cs typeface="Yuanti TC Regular" panose="02010600040101010101" charset="-122"/>
              </a:rPr>
              <a:t> Jianghan University</a:t>
            </a:r>
            <a:endParaRPr lang="zh-CN" altLang="en-US" sz="1200">
              <a:solidFill>
                <a:srgbClr val="063644"/>
              </a:solidFill>
              <a:latin typeface="Yuanti TC Regular" panose="02010600040101010101" charset="-122"/>
              <a:ea typeface="Yuanti TC Regular" panose="02010600040101010101" charset="-122"/>
              <a:cs typeface="Yuanti TC Regular" panose="02010600040101010101" charset="-122"/>
            </a:endParaRPr>
          </a:p>
        </p:txBody>
      </p:sp>
      <p:pic>
        <p:nvPicPr>
          <p:cNvPr id="12" name="图片 11" descr="校徽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70485"/>
            <a:ext cx="304165" cy="304165"/>
          </a:xfrm>
          <a:prstGeom prst="rect">
            <a:avLst/>
          </a:prstGeom>
        </p:spPr>
      </p:pic>
      <p:sp>
        <p:nvSpPr>
          <p:cNvPr id="11" name="灯片编号占位符 3"/>
          <p:cNvSpPr txBox="1">
            <a:spLocks noGrp="1"/>
          </p:cNvSpPr>
          <p:nvPr/>
        </p:nvSpPr>
        <p:spPr>
          <a:xfrm>
            <a:off x="4306570" y="6604635"/>
            <a:ext cx="40386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600" b="0" i="0" u="none" kern="1200" baseline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solidFill>
                  <a:srgbClr val="253947"/>
                </a:solidFill>
              </a:rPr>
            </a:fld>
            <a:endParaRPr lang="en-US" altLang="zh-CN" sz="1400" dirty="0">
              <a:solidFill>
                <a:srgbClr val="25394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0" y="400050"/>
            <a:ext cx="9171305" cy="76200"/>
          </a:xfrm>
          <a:prstGeom prst="rect">
            <a:avLst/>
          </a:prstGeom>
          <a:solidFill>
            <a:srgbClr val="00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430530" y="1195705"/>
            <a:ext cx="8336280" cy="16802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1、管件是用来连接液压元件、输送液压油液的连接件，包括油管和管接头。</a:t>
            </a:r>
            <a:endParaRPr sz="2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just" defTabSz="91440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（1）油管</a:t>
            </a:r>
            <a:endParaRPr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24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C2B8AC">
                  <a:alpha val="100000"/>
                </a:srgbClr>
              </a:clrFrom>
              <a:clrTo>
                <a:srgbClr val="C2B8AC">
                  <a:alpha val="100000"/>
                  <a:alpha val="0"/>
                </a:srgbClr>
              </a:clrTo>
            </a:clrChange>
            <a:grayscl/>
          </a:blip>
          <a:srcRect l="4851" t="34599" b="19200"/>
          <a:stretch>
            <a:fillRect/>
          </a:stretch>
        </p:blipFill>
        <p:spPr>
          <a:xfrm>
            <a:off x="113030" y="3181985"/>
            <a:ext cx="8920480" cy="324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页脚"/>
          <p:cNvPicPr>
            <a:picLocks noChangeAspect="1"/>
          </p:cNvPicPr>
          <p:nvPr/>
        </p:nvPicPr>
        <p:blipFill>
          <a:blip r:embed="rId4"/>
          <a:srcRect l="7567" r="2701"/>
          <a:stretch>
            <a:fillRect/>
          </a:stretch>
        </p:blipFill>
        <p:spPr>
          <a:xfrm>
            <a:off x="-13335" y="6089015"/>
            <a:ext cx="9171940" cy="9766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2445</Words>
  <Application>WPS 演示</Application>
  <PresentationFormat>全屏显示(4:3)</PresentationFormat>
  <Paragraphs>243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Garamond</vt:lpstr>
      <vt:lpstr>RomanS</vt:lpstr>
      <vt:lpstr>Calibri</vt:lpstr>
      <vt:lpstr>新宋体</vt:lpstr>
      <vt:lpstr>Yuanti TC Regular</vt:lpstr>
      <vt:lpstr>Hiragino Sans GB W6</vt:lpstr>
      <vt:lpstr>微软雅黑</vt:lpstr>
      <vt:lpstr>Arial Unicode MS</vt:lpstr>
      <vt:lpstr>Times New Roman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江汉大学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范超毅</dc:creator>
  <cp:lastModifiedBy>张良</cp:lastModifiedBy>
  <cp:revision>436</cp:revision>
  <dcterms:created xsi:type="dcterms:W3CDTF">2009-10-17T23:57:00Z</dcterms:created>
  <dcterms:modified xsi:type="dcterms:W3CDTF">2021-09-02T03:42:19Z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383F50B41209465A93A4F650E9328591</vt:lpwstr>
  </property>
</Properties>
</file>